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3"/>
    <p:restoredTop sz="94646"/>
  </p:normalViewPr>
  <p:slideViewPr>
    <p:cSldViewPr snapToGrid="0" snapToObjects="1">
      <p:cViewPr varScale="1">
        <p:scale>
          <a:sx n="129" d="100"/>
          <a:sy n="129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cikders.ankara.edu.tr/pluginfile.php/65964/mod_resource/content/0/2%20Basit%20ve%20Bile%C5%9Fik%20Faiz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6625CA-7FC1-5A43-AA14-EBB97EAB4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Yazılım Ekonomisi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A2BFD2-2EA8-A34E-BD9D-07A1A565A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Dr. Yunus Santur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131BC3A-996B-9E4C-9AB1-503205CE4E4B}"/>
              </a:ext>
            </a:extLst>
          </p:cNvPr>
          <p:cNvSpPr txBox="1"/>
          <p:nvPr/>
        </p:nvSpPr>
        <p:spPr>
          <a:xfrm>
            <a:off x="10018643" y="2792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803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B50CB9-5A94-7441-AC64-3BE00D1F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Bileşik faiz </a:t>
            </a:r>
            <a:r>
              <a:rPr lang="tr-TR" dirty="0" err="1"/>
              <a:t>python</a:t>
            </a:r>
            <a:r>
              <a:rPr lang="tr-TR" dirty="0"/>
              <a:t> kodu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4D2711-E938-1E4A-8575-CC355F01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Aşağıda </a:t>
            </a:r>
            <a:r>
              <a:rPr lang="tr-TR" dirty="0" err="1"/>
              <a:t>python</a:t>
            </a:r>
            <a:r>
              <a:rPr lang="tr-TR" dirty="0"/>
              <a:t> kodu verilmiştir. Dönem hesaplamasına (örneğin faiz yıllık ve dönem 3 ay ise 3/12 olacak) ve işlem önceliği için parantez kullanımına dikkat edelim.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6412170-DDD0-8545-946D-F48B4D61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53" y="1740017"/>
            <a:ext cx="4054338" cy="336882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BEB9CCF-8B3A-1341-988B-D2430C9E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53" y="5301183"/>
            <a:ext cx="2881521" cy="6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2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80DD624-D9CD-BE44-9659-5812B32F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Örnekler-bileşik faiz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F98B3BB-A753-E847-BAED-E07C72922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895" y="817767"/>
            <a:ext cx="7315200" cy="39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7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9B81BA-C48C-9C4C-A6D2-63FFDF0C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Nakit akış diyagramı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5214D9-CF27-AC4F-A4F2-254DD13FE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Nakit </a:t>
            </a:r>
            <a:r>
              <a:rPr lang="tr-TR" dirty="0" err="1"/>
              <a:t>akıs</a:t>
            </a:r>
            <a:r>
              <a:rPr lang="tr-TR" dirty="0"/>
              <a:t>̧ diyagramı, </a:t>
            </a:r>
            <a:r>
              <a:rPr lang="tr-TR" dirty="0" err="1"/>
              <a:t>üzerinde</a:t>
            </a:r>
            <a:r>
              <a:rPr lang="tr-TR" dirty="0"/>
              <a:t> farklı zaman noktalarındaki nakitlerin oklarla </a:t>
            </a:r>
            <a:r>
              <a:rPr lang="tr-TR" dirty="0" err="1"/>
              <a:t>gösterildiği</a:t>
            </a:r>
            <a:r>
              <a:rPr lang="tr-TR" dirty="0"/>
              <a:t> bir zaman eksenidir. Nakitler </a:t>
            </a:r>
            <a:r>
              <a:rPr lang="tr-TR" dirty="0" err="1"/>
              <a:t>dönem</a:t>
            </a:r>
            <a:r>
              <a:rPr lang="tr-TR" dirty="0"/>
              <a:t> sonlarında </a:t>
            </a:r>
            <a:r>
              <a:rPr lang="tr-TR" dirty="0" err="1"/>
              <a:t>gösterilirler</a:t>
            </a:r>
            <a:r>
              <a:rPr lang="tr-TR" dirty="0"/>
              <a:t>. Bir </a:t>
            </a:r>
            <a:r>
              <a:rPr lang="tr-TR" dirty="0" err="1"/>
              <a:t>dönemin</a:t>
            </a:r>
            <a:r>
              <a:rPr lang="tr-TR" dirty="0"/>
              <a:t> sonu, bir sonraki </a:t>
            </a:r>
            <a:r>
              <a:rPr lang="tr-TR" dirty="0" err="1"/>
              <a:t>dönemin</a:t>
            </a:r>
            <a:r>
              <a:rPr lang="tr-TR" dirty="0"/>
              <a:t> </a:t>
            </a:r>
            <a:r>
              <a:rPr lang="tr-TR" dirty="0" err="1"/>
              <a:t>başlangıcıdır</a:t>
            </a:r>
            <a:r>
              <a:rPr lang="tr-TR" dirty="0"/>
              <a:t>. Daha </a:t>
            </a:r>
            <a:r>
              <a:rPr lang="tr-TR" dirty="0" err="1"/>
              <a:t>büyük</a:t>
            </a:r>
            <a:r>
              <a:rPr lang="tr-TR" dirty="0"/>
              <a:t> bir nakit, daha uzun bir ok ile </a:t>
            </a:r>
            <a:r>
              <a:rPr lang="tr-TR" dirty="0" err="1"/>
              <a:t>gösterilir</a:t>
            </a:r>
            <a:r>
              <a:rPr lang="tr-TR" dirty="0"/>
              <a:t>. Yukarı </a:t>
            </a:r>
            <a:r>
              <a:rPr lang="tr-TR" dirty="0" err="1"/>
              <a:t>yönlu</a:t>
            </a:r>
            <a:r>
              <a:rPr lang="tr-TR" dirty="0"/>
              <a:t>̈ oklar genellikle </a:t>
            </a:r>
            <a:r>
              <a:rPr lang="tr-TR" dirty="0" err="1"/>
              <a:t>kazançları</a:t>
            </a:r>
            <a:r>
              <a:rPr lang="tr-TR" dirty="0"/>
              <a:t>, </a:t>
            </a:r>
            <a:r>
              <a:rPr lang="tr-TR" dirty="0" err="1"/>
              <a:t>aşağı</a:t>
            </a:r>
            <a:r>
              <a:rPr lang="tr-TR" dirty="0"/>
              <a:t> </a:t>
            </a:r>
            <a:r>
              <a:rPr lang="tr-TR" dirty="0" err="1"/>
              <a:t>yönlu</a:t>
            </a:r>
            <a:r>
              <a:rPr lang="tr-TR" dirty="0"/>
              <a:t>̈ oklar ise maliyetleri </a:t>
            </a:r>
            <a:r>
              <a:rPr lang="tr-TR" dirty="0" err="1"/>
              <a:t>gösterirler</a:t>
            </a:r>
            <a:r>
              <a:rPr lang="tr-TR" dirty="0"/>
              <a:t>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D24068-5AF0-AA4E-BEB0-B2DC1B14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51684"/>
            <a:ext cx="4240145" cy="28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D9089E3-CF5E-524D-AC05-CCCD37FF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Not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DEFDDC-D8D2-2445-83FC-50530671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Basit/bileşik faiz hesaplamalarında verilen formül doğrultusunda ana para, faiz oranı ve dönem verilerek faiz tutarı hesaplanmış/sorulmuştur. Faiz tutarı verilerek dönem ya da faiz oranı gibi problemlerde olabilir. Bakış açımız tek bilinmeyenli denklem olmalıdır. </a:t>
            </a:r>
          </a:p>
        </p:txBody>
      </p:sp>
    </p:spTree>
    <p:extLst>
      <p:ext uri="{BB962C8B-B14F-4D97-AF65-F5344CB8AC3E}">
        <p14:creationId xmlns:p14="http://schemas.microsoft.com/office/powerpoint/2010/main" val="415604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7CFFB51-D1DA-624D-AA58-A1EF188F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Yazılım ekonomisi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75C000-6030-BE49-AB79-EDCDE05BE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Herhangi bir teknik problemin, teknik </a:t>
            </a:r>
            <a:r>
              <a:rPr lang="tr-TR" dirty="0" err="1"/>
              <a:t>yönden</a:t>
            </a:r>
            <a:r>
              <a:rPr lang="tr-TR" dirty="0"/>
              <a:t> ideal bir </a:t>
            </a:r>
            <a:r>
              <a:rPr lang="tr-TR" dirty="0" err="1"/>
              <a:t>çözüme</a:t>
            </a:r>
            <a:r>
              <a:rPr lang="tr-TR" dirty="0"/>
              <a:t> </a:t>
            </a:r>
            <a:r>
              <a:rPr lang="tr-TR" dirty="0" err="1"/>
              <a:t>kavuşturulması</a:t>
            </a:r>
            <a:r>
              <a:rPr lang="tr-TR" dirty="0"/>
              <a:t> yanında, bu </a:t>
            </a:r>
            <a:r>
              <a:rPr lang="tr-TR" dirty="0" err="1"/>
              <a:t>çözümün</a:t>
            </a:r>
            <a:r>
              <a:rPr lang="tr-TR" dirty="0"/>
              <a:t> </a:t>
            </a:r>
            <a:r>
              <a:rPr lang="tr-TR" dirty="0" err="1"/>
              <a:t>işletmeye</a:t>
            </a:r>
            <a:r>
              <a:rPr lang="tr-TR" dirty="0"/>
              <a:t> </a:t>
            </a:r>
            <a:r>
              <a:rPr lang="tr-TR" dirty="0" err="1"/>
              <a:t>yükleyeceği</a:t>
            </a:r>
            <a:r>
              <a:rPr lang="tr-TR" dirty="0"/>
              <a:t> maliyetlerle gelecekte </a:t>
            </a:r>
            <a:r>
              <a:rPr lang="tr-TR" dirty="0" err="1"/>
              <a:t>yaratacağı</a:t>
            </a:r>
            <a:r>
              <a:rPr lang="tr-TR" dirty="0"/>
              <a:t> ekonomik getirilerin </a:t>
            </a:r>
            <a:r>
              <a:rPr lang="tr-TR" dirty="0" err="1"/>
              <a:t>karşılaştırmalı</a:t>
            </a:r>
            <a:r>
              <a:rPr lang="tr-TR" dirty="0"/>
              <a:t> olarak analiz edilip </a:t>
            </a:r>
            <a:r>
              <a:rPr lang="tr-TR" dirty="0" err="1"/>
              <a:t>değerlendirilmesi</a:t>
            </a:r>
            <a:r>
              <a:rPr lang="tr-TR" dirty="0"/>
              <a:t> gerekir.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Yatırımın geri gelme süresi?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Sermaye için kredi kullanılması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Fırsat maliyeti? (Girişim yapmak yerine tahvil yada faizde sermayenin değerlendirilmesi)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70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4766E7-8850-2445-8224-E2CA5F1F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Yararlanılan Kaynaklar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56A2A5-2B12-8349-8D00-9CCE7093A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https://acikders.ankara.edu.tr/pluginfile.php/65964/mod_resource/content/0/2%20Basit%20ve%20Bile%C5%9Fik%20Faiz.pdf</a:t>
            </a:r>
            <a:endParaRPr lang="tr-TR" dirty="0"/>
          </a:p>
          <a:p>
            <a:endParaRPr lang="tr-TR" dirty="0"/>
          </a:p>
          <a:p>
            <a:r>
              <a:rPr lang="tr-TR" dirty="0"/>
              <a:t>Mühendislik Ekonomisi: Cengiz Kahraman</a:t>
            </a:r>
          </a:p>
        </p:txBody>
      </p:sp>
    </p:spTree>
    <p:extLst>
      <p:ext uri="{BB962C8B-B14F-4D97-AF65-F5344CB8AC3E}">
        <p14:creationId xmlns:p14="http://schemas.microsoft.com/office/powerpoint/2010/main" val="29888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0C6695-C425-4C40-9B38-7BE7E61E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Faiz ve Nakit Akışı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0E4B72-3DC5-914D-A03B-6F8422DB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Faiz: Paranın zaman değeri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Şu andaki bir miktar paraya sahip olmak, yakın gelecekte yatırım imkanı vereceğinden, paranın potansiyel kazanma gücü vardır.</a:t>
            </a:r>
          </a:p>
          <a:p>
            <a:pPr marL="0" indent="0">
              <a:buNone/>
            </a:pPr>
            <a:r>
              <a:rPr lang="tr-TR" i="1" dirty="0"/>
              <a:t>	P(i)</a:t>
            </a:r>
          </a:p>
        </p:txBody>
      </p:sp>
    </p:spTree>
    <p:extLst>
      <p:ext uri="{BB962C8B-B14F-4D97-AF65-F5344CB8AC3E}">
        <p14:creationId xmlns:p14="http://schemas.microsoft.com/office/powerpoint/2010/main" val="345541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B6A44F5-BF80-CC43-B09F-AD4833E5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Faiz Çeşitleri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6AA6B56-B539-DA48-9C88-525D8D865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Basit faiz</a:t>
            </a:r>
          </a:p>
          <a:p>
            <a:pPr algn="just"/>
            <a:r>
              <a:rPr lang="tr-TR" dirty="0"/>
              <a:t>Basit faiz </a:t>
            </a:r>
            <a:r>
              <a:rPr lang="tr-TR" dirty="0" err="1"/>
              <a:t>yaklaşımı</a:t>
            </a:r>
            <a:r>
              <a:rPr lang="tr-TR" dirty="0"/>
              <a:t>, kazanılan faizin zamanın </a:t>
            </a:r>
            <a:r>
              <a:rPr lang="tr-TR" dirty="0" err="1"/>
              <a:t>doğrusal</a:t>
            </a:r>
            <a:r>
              <a:rPr lang="tr-TR" dirty="0"/>
              <a:t> bir fonksiyonu </a:t>
            </a:r>
            <a:r>
              <a:rPr lang="tr-TR" dirty="0" err="1"/>
              <a:t>olduğunu</a:t>
            </a:r>
            <a:r>
              <a:rPr lang="tr-TR" dirty="0"/>
              <a:t> kabul eder.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Basit faiz yatırıma ayrılan bir para (A) için yatırımda geçen süre (s) ve işleyen faiz (f) oranında kazanılan faiz tutarıdır.</a:t>
            </a:r>
          </a:p>
          <a:p>
            <a:pPr marL="0" indent="0" algn="just">
              <a:buNone/>
            </a:pPr>
            <a:r>
              <a:rPr lang="tr-TR" i="1" dirty="0"/>
              <a:t>	𝐹 = 𝐴 × 𝑠 × f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048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08EF6D2-2022-8F4F-99A5-599A8B67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Örnekler-basit faiz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2EFFC5-8668-4C45-A7FF-7D89BBB4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F1BB251-C530-1E4D-B88A-B3FFB214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16" y="864108"/>
            <a:ext cx="7113471" cy="27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3F6DC2-5CF1-7F4C-937B-49C4DC6E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Örnekler-basit faiz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5396EC2-3DB9-8243-9E0E-8053766C6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407" y="809047"/>
            <a:ext cx="7315200" cy="29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3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B5DB50-F575-4A4A-8D1D-9ECD4F7B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Örnekler-basit faiz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631F116-72EE-DD49-86D3-A2E392751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712" y="734125"/>
            <a:ext cx="7315200" cy="30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5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34F238-5FA5-AB43-ADBF-C8CF9699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Bileşik faiz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2AA3F9-BF27-8D46-9111-4E51C500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Dönem sonunda kazanılan faizin çekilmediğini ve otomatik olarak bir dahaki döneme ana para ile aktarıldığını varsayar. Bu şekilde biriken faize bileşik faiz denir.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9A3B096-ED05-A54A-803A-DF42E5FE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066787"/>
            <a:ext cx="4889500" cy="21082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966F76F-9532-2345-9161-D558BE88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685" y="4174987"/>
            <a:ext cx="51943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B67112-3F99-BF43-8D47-29BB996D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Bileşik faiz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ECD0E1-1BF7-2C48-8991-9B29D1B5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Förmülde</a:t>
            </a:r>
            <a:r>
              <a:rPr lang="tr-TR" dirty="0"/>
              <a:t> A’yı ortak paranteze alarak sadeleştirebiliriz.</a:t>
            </a:r>
          </a:p>
          <a:p>
            <a:endParaRPr lang="tr-TR" dirty="0"/>
          </a:p>
          <a:p>
            <a:r>
              <a:rPr lang="tr-TR" dirty="0"/>
              <a:t>A*((1+f’)</a:t>
            </a:r>
            <a:r>
              <a:rPr lang="tr-TR" baseline="30000" dirty="0"/>
              <a:t>d</a:t>
            </a:r>
            <a:r>
              <a:rPr lang="tr-TR" dirty="0"/>
              <a:t> -1)</a:t>
            </a:r>
            <a:endParaRPr lang="tr-TR" baseline="30000" dirty="0"/>
          </a:p>
        </p:txBody>
      </p:sp>
    </p:spTree>
    <p:extLst>
      <p:ext uri="{BB962C8B-B14F-4D97-AF65-F5344CB8AC3E}">
        <p14:creationId xmlns:p14="http://schemas.microsoft.com/office/powerpoint/2010/main" val="326249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EF7BCD-06CE-E64E-B148-C73326E4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Örnekler-bileşik faiz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F3ACC08-C8E9-F648-B07F-4F2DCB69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551825"/>
            <a:ext cx="7315200" cy="3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3976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Çerçeve</Template>
  <TotalTime>377</TotalTime>
  <Words>448</Words>
  <Application>Microsoft Macintosh PowerPoint</Application>
  <PresentationFormat>Geniş ekran</PresentationFormat>
  <Paragraphs>73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Çerçeve</vt:lpstr>
      <vt:lpstr>Yazılım Ekonomisi</vt:lpstr>
      <vt:lpstr>Faiz ve Nakit Akışı</vt:lpstr>
      <vt:lpstr>Faiz Çeşitleri</vt:lpstr>
      <vt:lpstr>Örnekler-basit faiz</vt:lpstr>
      <vt:lpstr>Örnekler-basit faiz</vt:lpstr>
      <vt:lpstr>Örnekler-basit faiz</vt:lpstr>
      <vt:lpstr>Bileşik faiz</vt:lpstr>
      <vt:lpstr>Bileşik faiz</vt:lpstr>
      <vt:lpstr>Örnekler-bileşik faiz</vt:lpstr>
      <vt:lpstr>Bileşik faiz python kodu</vt:lpstr>
      <vt:lpstr>Örnekler-bileşik faiz</vt:lpstr>
      <vt:lpstr>Nakit akış diyagramı</vt:lpstr>
      <vt:lpstr>Not</vt:lpstr>
      <vt:lpstr>Yazılım ekonomisi</vt:lpstr>
      <vt:lpstr>Yararlanılan Kaynaklar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Ekonomisi</dc:title>
  <dc:creator>Microsoft Office Kullanıcısı</dc:creator>
  <cp:lastModifiedBy>Microsoft Office Kullanıcısı</cp:lastModifiedBy>
  <cp:revision>72</cp:revision>
  <dcterms:created xsi:type="dcterms:W3CDTF">2021-02-20T18:03:03Z</dcterms:created>
  <dcterms:modified xsi:type="dcterms:W3CDTF">2021-03-13T11:57:57Z</dcterms:modified>
</cp:coreProperties>
</file>